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7" r:id="rId2"/>
    <p:sldId id="27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5" r:id="rId12"/>
    <p:sldId id="266" r:id="rId13"/>
    <p:sldId id="267" r:id="rId14"/>
    <p:sldId id="276" r:id="rId15"/>
    <p:sldId id="268" r:id="rId16"/>
    <p:sldId id="269" r:id="rId17"/>
    <p:sldId id="270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98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77"/>
    <p:restoredTop sz="94762"/>
  </p:normalViewPr>
  <p:slideViewPr>
    <p:cSldViewPr snapToGrid="0" snapToObjects="1">
      <p:cViewPr varScale="1">
        <p:scale>
          <a:sx n="121" d="100"/>
          <a:sy n="121" d="100"/>
        </p:scale>
        <p:origin x="117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B5DDE-2FB5-B646-919D-C4738D3D4F43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A8924B-FC13-3D40-AB5F-9556C8CA62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458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5m n/ </a:t>
            </a:r>
            <a:r>
              <a:rPr lang="fr-FR" dirty="0" err="1"/>
              <a:t>atex</a:t>
            </a:r>
            <a:r>
              <a:rPr lang="fr-FR" dirty="0"/>
              <a:t> /  </a:t>
            </a:r>
            <a:r>
              <a:rPr lang="fr-FR" dirty="0" err="1"/>
              <a:t>epi</a:t>
            </a:r>
            <a:r>
              <a:rPr lang="fr-FR" dirty="0"/>
              <a:t> : mélangeurs </a:t>
            </a:r>
          </a:p>
          <a:p>
            <a:endParaRPr lang="fr-FR" dirty="0"/>
          </a:p>
          <a:p>
            <a:r>
              <a:rPr lang="fr-FR" dirty="0" err="1"/>
              <a:t>Fab</a:t>
            </a:r>
            <a:r>
              <a:rPr lang="fr-FR" dirty="0"/>
              <a:t> classique : chariots / </a:t>
            </a:r>
            <a:r>
              <a:rPr lang="fr-FR" dirty="0" err="1"/>
              <a:t>epi</a:t>
            </a:r>
            <a:r>
              <a:rPr lang="fr-FR" dirty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A902B7-6A86-42B8-9B6B-71502635BA92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34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5m n/ </a:t>
            </a:r>
            <a:r>
              <a:rPr lang="fr-FR" dirty="0" err="1"/>
              <a:t>atex</a:t>
            </a:r>
            <a:r>
              <a:rPr lang="fr-FR" dirty="0"/>
              <a:t> /  </a:t>
            </a:r>
            <a:r>
              <a:rPr lang="fr-FR" dirty="0" err="1"/>
              <a:t>epi</a:t>
            </a:r>
            <a:r>
              <a:rPr lang="fr-FR" dirty="0"/>
              <a:t> : mélangeurs </a:t>
            </a:r>
          </a:p>
          <a:p>
            <a:endParaRPr lang="fr-FR" dirty="0"/>
          </a:p>
          <a:p>
            <a:r>
              <a:rPr lang="fr-FR" dirty="0" err="1"/>
              <a:t>Fab</a:t>
            </a:r>
            <a:r>
              <a:rPr lang="fr-FR" dirty="0"/>
              <a:t> classique : chariots / </a:t>
            </a:r>
            <a:r>
              <a:rPr lang="fr-FR" dirty="0" err="1"/>
              <a:t>epi</a:t>
            </a:r>
            <a:r>
              <a:rPr lang="fr-FR" dirty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A902B7-6A86-42B8-9B6B-71502635BA92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133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3AD6A-8C11-CB47-A930-0AAFA4573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80B8017-6F96-A64B-94C2-32778B16F5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98AE86-877B-0948-A996-55387E27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2233B1-F3D5-604D-97E9-9467A392A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18660D-A803-1842-B8B5-3F1B18F6D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128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C3D0D-35FD-A446-A7E6-CE1E2108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C21F08-4B93-E248-A0DB-A85C4C539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120D3B-7CF4-B948-82AE-B6A894B7C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F0A811-6B24-C147-A4FE-E6D992F69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FCE10F-4453-9C4E-814E-087A7F0E8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971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8831A-2D00-3543-9512-A49448DA2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A84AD0-AD81-4341-A7A5-B77A82E1D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405306-99D6-E342-B5DB-29D6C39F2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C6D22F-C667-2549-927B-D73204FFB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884446-C63B-DD4C-AAFA-36764E53C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894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46A59-ADA0-5148-8F45-D13FE0F34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56E923-E638-A247-B0C4-0E1187CC42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4E7E1B-C37B-DA45-AF45-7418F34EB1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74DE9B-AA62-6043-BDB6-98106DB9F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DBE376-53E9-0A40-B7CB-D4675D3E5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B7309D-3A3B-EF46-818D-9369DB4F7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00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8C993-45BC-B14D-A3EC-414D047A0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147D7D-94D0-C14D-B68D-145208315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DBC8EC-5618-0F47-8FEB-D790F313A9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98C233E-B45C-BF4C-8447-CD38D0A3F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050374D-7A3F-FE40-8888-3AE4975D92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5F7DA5C-D5A1-F248-8E6E-CF2681D75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99352D2-584C-434C-A8BF-9D5B7EE16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CEB2FD7-BE76-DD41-88BE-3A9634683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1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A9FB71-A32D-254D-A824-3903800EC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535D798-1EB4-C742-9390-F6B4312C4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E694CE-D807-0D42-8FF2-06C74C3A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5376D52-0BD6-FA49-A696-AA658585A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54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A79873C-A2A5-A646-8801-F652B00A3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E49235C-AA99-E442-9B60-CEAFD8F5E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5B5B3ED-1014-FD4B-A450-6A76FE8E9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649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6F932-1EF5-5543-A156-2F1721E90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35907C-39B3-6A4A-B3B0-3E2DDB021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E1B855-9534-0F4C-9C7C-C26402391E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CE1C69-53EB-4C4B-9065-58003C66E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565CCC-F90E-2840-B47E-9B3911F20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57BC1F-F619-8042-93D0-E8C07F0BD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112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27231-715C-0141-B465-A9BFF82C7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217E735-5390-DD47-AF0B-0D18BE37CF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33D474F-C9F7-E147-8F8C-476B37122C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54BACB-1A3D-D045-A33C-2D44CE570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3B229AD-1E4D-784D-AE51-4B26E550B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28087C-ABAD-4D4A-85BE-E509FF20D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54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B1B2D-7037-F146-8E2C-A820DAB16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7E6626-2CDC-9347-9CFF-DDF2EB296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E994F9-C237-F64B-A9D1-CCC9799CB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CD4253-4706-8A4A-847F-8DC138346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AFC43E-7153-1B41-9C15-FF6268BFA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801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8692A81-907F-6D48-B0E8-C19D6A9A2B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BC67DF-5A53-1F44-B73D-C91A25707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A6A94F-8B42-FB4B-84D5-41A5654CF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B35920-1C06-9947-ADB5-CA453CC26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769328-1966-574F-91A4-861FE682B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850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EB9CC5A-68A8-BF42-9D0D-DAF2062C7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1B0EEF-89F8-614F-952C-B1B0F456C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EABB5B-FB71-B64E-897B-BC486DF987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63CC9-9409-254D-B2AA-E64BB17D4FF6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BEC982-A018-9141-94E0-447D229499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0CF185-2F19-9746-975B-330555B7D5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9319F-DD06-1245-8888-7734A3F701D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MSIPCMContentMarking" descr="{&quot;HashCode&quot;:-737422140,&quot;Placement&quot;:&quot;Footer&quot;,&quot;Top&quot;:521.6203,&quot;Left&quot;:436.140228,&quot;SlideWidth&quot;:960,&quot;SlideHeight&quot;:540}">
            <a:extLst>
              <a:ext uri="{FF2B5EF4-FFF2-40B4-BE49-F238E27FC236}">
                <a16:creationId xmlns:a16="http://schemas.microsoft.com/office/drawing/2014/main" id="{8893CBDC-3F2A-4458-A826-EBCB1D031B95}"/>
              </a:ext>
            </a:extLst>
          </p:cNvPr>
          <p:cNvSpPr txBox="1"/>
          <p:nvPr userDrawn="1"/>
        </p:nvSpPr>
        <p:spPr>
          <a:xfrm>
            <a:off x="5538981" y="6624578"/>
            <a:ext cx="1114038" cy="233422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FR" sz="900">
                <a:solidFill>
                  <a:srgbClr val="008000"/>
                </a:solidFill>
                <a:latin typeface="arial" panose="020B0604020202020204" pitchFamily="34" charset="0"/>
              </a:rPr>
              <a:t>C1 - Internal use</a:t>
            </a:r>
          </a:p>
        </p:txBody>
      </p:sp>
    </p:spTree>
    <p:extLst>
      <p:ext uri="{BB962C8B-B14F-4D97-AF65-F5344CB8AC3E}">
        <p14:creationId xmlns:p14="http://schemas.microsoft.com/office/powerpoint/2010/main" val="111412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3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13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6.png"/><Relationship Id="rId7" Type="http://schemas.openxmlformats.org/officeDocument/2006/relationships/image" Target="../media/image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6.png"/><Relationship Id="rId7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9.jp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50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PC SECURITE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7467600" y="566241"/>
            <a:ext cx="3922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2 VISUELS</a:t>
            </a:r>
          </a:p>
          <a:p>
            <a:r>
              <a:rPr lang="fr-FR" dirty="0"/>
              <a:t>1 SEUL LOGO L’OREAL USINE D’ORMES</a:t>
            </a:r>
          </a:p>
          <a:p>
            <a:r>
              <a:rPr lang="fr-FR" dirty="0"/>
              <a:t>Fixation sur tôle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DD507EBF-6A8E-AA47-9AC4-37E695CF4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57" y="1591696"/>
            <a:ext cx="1965436" cy="2887028"/>
          </a:xfrm>
          <a:prstGeom prst="rect">
            <a:avLst/>
          </a:prstGeom>
        </p:spPr>
      </p:pic>
      <p:pic>
        <p:nvPicPr>
          <p:cNvPr id="14" name="Image 13" descr="Une image contenant texte, voiture&#10;&#10;Description générée automatiquement">
            <a:extLst>
              <a:ext uri="{FF2B5EF4-FFF2-40B4-BE49-F238E27FC236}">
                <a16:creationId xmlns:a16="http://schemas.microsoft.com/office/drawing/2014/main" id="{A6B41C19-4A6A-CF4C-ACE8-68A9D48D1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942" y="1807177"/>
            <a:ext cx="3586636" cy="2456066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980C392A-15DF-C145-9C25-F51C8FD73E96}"/>
              </a:ext>
            </a:extLst>
          </p:cNvPr>
          <p:cNvSpPr txBox="1"/>
          <p:nvPr/>
        </p:nvSpPr>
        <p:spPr>
          <a:xfrm>
            <a:off x="7467600" y="180458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L160x120 cm - 1 exemplaire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629A16F-27DF-624A-9C6F-042028D4C5A3}"/>
              </a:ext>
            </a:extLst>
          </p:cNvPr>
          <p:cNvSpPr txBox="1"/>
          <p:nvPr/>
        </p:nvSpPr>
        <p:spPr>
          <a:xfrm>
            <a:off x="4440464" y="4379732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4" name="Image 3" descr="Une image contenant texte, bâtiment, store&#10;&#10;Description générée automatiquement">
            <a:extLst>
              <a:ext uri="{FF2B5EF4-FFF2-40B4-BE49-F238E27FC236}">
                <a16:creationId xmlns:a16="http://schemas.microsoft.com/office/drawing/2014/main" id="{16FBC053-DC89-B34E-9A20-AC0D3C5997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6849" y="3624759"/>
            <a:ext cx="3505200" cy="2667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1B246D9-653C-6041-8521-80238B8AFCC8}"/>
              </a:ext>
            </a:extLst>
          </p:cNvPr>
          <p:cNvSpPr txBox="1"/>
          <p:nvPr/>
        </p:nvSpPr>
        <p:spPr>
          <a:xfrm>
            <a:off x="5944754" y="2715374"/>
            <a:ext cx="925286" cy="738664"/>
          </a:xfrm>
          <a:prstGeom prst="rect">
            <a:avLst/>
          </a:prstGeom>
          <a:solidFill>
            <a:srgbClr val="B69845"/>
          </a:solidFill>
        </p:spPr>
        <p:txBody>
          <a:bodyPr wrap="square" rtlCol="0">
            <a:spAutoFit/>
          </a:bodyPr>
          <a:lstStyle/>
          <a:p>
            <a:r>
              <a:rPr lang="fr-FR" sz="700" dirty="0"/>
              <a:t>Je </a:t>
            </a:r>
            <a:r>
              <a:rPr lang="fr-FR" sz="700" b="1" dirty="0"/>
              <a:t>roule au pas</a:t>
            </a:r>
            <a:endParaRPr lang="fr-FR" sz="700" dirty="0"/>
          </a:p>
          <a:p>
            <a:r>
              <a:rPr lang="fr-FR" sz="700" dirty="0"/>
              <a:t>Je </a:t>
            </a:r>
            <a:r>
              <a:rPr lang="fr-FR" sz="700" b="1" dirty="0"/>
              <a:t>respecte le sens de circulation</a:t>
            </a:r>
            <a:endParaRPr lang="fr-FR" sz="700" dirty="0"/>
          </a:p>
          <a:p>
            <a:r>
              <a:rPr lang="fr-FR" sz="700" dirty="0"/>
              <a:t>Je </a:t>
            </a:r>
            <a:r>
              <a:rPr lang="fr-FR" sz="700" b="1" dirty="0"/>
              <a:t>me gare en marche arrière</a:t>
            </a:r>
            <a:r>
              <a:rPr lang="fr-FR" sz="700" dirty="0"/>
              <a:t> </a:t>
            </a:r>
          </a:p>
          <a:p>
            <a:endParaRPr lang="fr-FR" sz="700" dirty="0"/>
          </a:p>
        </p:txBody>
      </p:sp>
    </p:spTree>
    <p:extLst>
      <p:ext uri="{BB962C8B-B14F-4D97-AF65-F5344CB8AC3E}">
        <p14:creationId xmlns:p14="http://schemas.microsoft.com/office/powerpoint/2010/main" val="2462324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PC SECURITE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7467600" y="566241"/>
            <a:ext cx="3922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1 VISUEL</a:t>
            </a:r>
          </a:p>
          <a:p>
            <a:r>
              <a:rPr lang="fr-FR" dirty="0"/>
              <a:t>Fixation sur poteau sous le lecteur du badge</a:t>
            </a:r>
          </a:p>
        </p:txBody>
      </p:sp>
      <p:pic>
        <p:nvPicPr>
          <p:cNvPr id="14" name="Image 13" descr="Une image contenant texte, voiture&#10;&#10;Description générée automatiquement">
            <a:extLst>
              <a:ext uri="{FF2B5EF4-FFF2-40B4-BE49-F238E27FC236}">
                <a16:creationId xmlns:a16="http://schemas.microsoft.com/office/drawing/2014/main" id="{A6B41C19-4A6A-CF4C-ACE8-68A9D48D17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07177"/>
            <a:ext cx="3586636" cy="2456066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980C392A-15DF-C145-9C25-F51C8FD73E96}"/>
              </a:ext>
            </a:extLst>
          </p:cNvPr>
          <p:cNvSpPr txBox="1"/>
          <p:nvPr/>
        </p:nvSpPr>
        <p:spPr>
          <a:xfrm>
            <a:off x="7467600" y="180458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L15xH20 cm - 1 exemplaire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629A16F-27DF-624A-9C6F-042028D4C5A3}"/>
              </a:ext>
            </a:extLst>
          </p:cNvPr>
          <p:cNvSpPr txBox="1"/>
          <p:nvPr/>
        </p:nvSpPr>
        <p:spPr>
          <a:xfrm>
            <a:off x="2002722" y="4379732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6" name="Image 5" descr="Une image contenant texte, route, extérieur, ciel&#10;&#10;Description générée automatiquement">
            <a:extLst>
              <a:ext uri="{FF2B5EF4-FFF2-40B4-BE49-F238E27FC236}">
                <a16:creationId xmlns:a16="http://schemas.microsoft.com/office/drawing/2014/main" id="{63D65079-01A0-4CFC-93CE-E30429667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8725" y="2808458"/>
            <a:ext cx="2683538" cy="2034967"/>
          </a:xfrm>
          <a:prstGeom prst="rect">
            <a:avLst/>
          </a:prstGeom>
        </p:spPr>
      </p:pic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9616084B-77A2-41D0-8862-12451760BB14}"/>
              </a:ext>
            </a:extLst>
          </p:cNvPr>
          <p:cNvCxnSpPr>
            <a:cxnSpLocks/>
          </p:cNvCxnSpPr>
          <p:nvPr/>
        </p:nvCxnSpPr>
        <p:spPr>
          <a:xfrm>
            <a:off x="8016766" y="1426779"/>
            <a:ext cx="0" cy="283646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>
            <a:extLst>
              <a:ext uri="{FF2B5EF4-FFF2-40B4-BE49-F238E27FC236}">
                <a16:creationId xmlns:a16="http://schemas.microsoft.com/office/drawing/2014/main" id="{F1B246D9-653C-6041-8521-80238B8AFCC8}"/>
              </a:ext>
            </a:extLst>
          </p:cNvPr>
          <p:cNvSpPr txBox="1"/>
          <p:nvPr/>
        </p:nvSpPr>
        <p:spPr>
          <a:xfrm>
            <a:off x="3517991" y="2690336"/>
            <a:ext cx="925286" cy="738664"/>
          </a:xfrm>
          <a:prstGeom prst="rect">
            <a:avLst/>
          </a:prstGeom>
          <a:solidFill>
            <a:srgbClr val="B69845"/>
          </a:solidFill>
        </p:spPr>
        <p:txBody>
          <a:bodyPr wrap="square" rtlCol="0">
            <a:spAutoFit/>
          </a:bodyPr>
          <a:lstStyle/>
          <a:p>
            <a:r>
              <a:rPr lang="fr-FR" sz="700" dirty="0"/>
              <a:t>Je </a:t>
            </a:r>
            <a:r>
              <a:rPr lang="fr-FR" sz="700" b="1" dirty="0"/>
              <a:t>roule au pas</a:t>
            </a:r>
            <a:endParaRPr lang="fr-FR" sz="700" dirty="0"/>
          </a:p>
          <a:p>
            <a:r>
              <a:rPr lang="fr-FR" sz="700" dirty="0"/>
              <a:t>Je </a:t>
            </a:r>
            <a:r>
              <a:rPr lang="fr-FR" sz="700" b="1" dirty="0"/>
              <a:t>respecte le sens de circulation</a:t>
            </a:r>
            <a:endParaRPr lang="fr-FR" sz="700" dirty="0"/>
          </a:p>
          <a:p>
            <a:r>
              <a:rPr lang="fr-FR" sz="700" dirty="0"/>
              <a:t>Je </a:t>
            </a:r>
            <a:r>
              <a:rPr lang="fr-FR" sz="700" b="1" dirty="0"/>
              <a:t>me gare en marche arrière</a:t>
            </a:r>
            <a:r>
              <a:rPr lang="fr-FR" sz="700" dirty="0"/>
              <a:t> </a:t>
            </a:r>
          </a:p>
          <a:p>
            <a:endParaRPr lang="fr-FR" sz="700" dirty="0"/>
          </a:p>
        </p:txBody>
      </p:sp>
    </p:spTree>
    <p:extLst>
      <p:ext uri="{BB962C8B-B14F-4D97-AF65-F5344CB8AC3E}">
        <p14:creationId xmlns:p14="http://schemas.microsoft.com/office/powerpoint/2010/main" val="350294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ADMININSTRATIF / BUREAU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7FB6357-E66F-1F4E-914A-B47E67266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2195392" cy="304180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4036955-3E53-F24C-9604-7C3EB8A638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571" y="1703388"/>
            <a:ext cx="2124857" cy="30506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66CC412-94D1-674D-ABDF-96BCCAC25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8407" y="1690688"/>
            <a:ext cx="2177758" cy="3059442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8123366" y="653116"/>
            <a:ext cx="3323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3 VISUELS</a:t>
            </a:r>
          </a:p>
          <a:p>
            <a:r>
              <a:rPr lang="fr-FR" dirty="0"/>
              <a:t>1 SEUL LOGO L’OREAL USINE D’ORMES</a:t>
            </a:r>
          </a:p>
          <a:p>
            <a:r>
              <a:rPr lang="fr-FR" dirty="0"/>
              <a:t>Fixation double face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8123366" y="283784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L45xH21 cm - 50 exemplaires</a:t>
            </a:r>
          </a:p>
        </p:txBody>
      </p:sp>
      <p:pic>
        <p:nvPicPr>
          <p:cNvPr id="6" name="Image 5" descr="Une image contenant intérieur, mur, plancher, blanc&#10;&#10;Description générée automatiquement">
            <a:extLst>
              <a:ext uri="{FF2B5EF4-FFF2-40B4-BE49-F238E27FC236}">
                <a16:creationId xmlns:a16="http://schemas.microsoft.com/office/drawing/2014/main" id="{1D55E72A-0725-9344-989B-4D4F253726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0507" y="3585862"/>
            <a:ext cx="3568700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760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HALL ACCUEIL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095999" y="545621"/>
            <a:ext cx="6010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4 SUPPORTS à mettre sur le pilier du hall d’accueil</a:t>
            </a:r>
          </a:p>
          <a:p>
            <a:r>
              <a:rPr lang="fr-FR" dirty="0"/>
              <a:t>Dossier d’archive 11527</a:t>
            </a:r>
          </a:p>
          <a:p>
            <a:r>
              <a:rPr lang="fr-FR" dirty="0"/>
              <a:t>Supprimer les logos de l’usine sur les 4 visuels</a:t>
            </a:r>
          </a:p>
          <a:p>
            <a:r>
              <a:rPr lang="fr-FR" dirty="0"/>
              <a:t>Fixation voir existant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095999" y="193288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L50 x H60 cm - 4 panneaux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DEE8686-78EB-6F47-816E-E2C020AA7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567"/>
            <a:ext cx="1817047" cy="2669059"/>
          </a:xfrm>
          <a:prstGeom prst="rect">
            <a:avLst/>
          </a:prstGeom>
        </p:spPr>
      </p:pic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EF2290BA-6DB7-4244-9D3A-3743DF703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0829" y="1963567"/>
            <a:ext cx="2770975" cy="189058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22ED932-7098-8146-8199-92D78162A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9435" y="1963568"/>
            <a:ext cx="1833823" cy="2278886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8A49D1B8-7FFA-404D-96D0-4DD7C6E9AC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1600" y="1862525"/>
            <a:ext cx="1948783" cy="2379929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F1E82691-C5C0-F04A-A5D9-1118A25CC959}"/>
              </a:ext>
            </a:extLst>
          </p:cNvPr>
          <p:cNvSpPr txBox="1"/>
          <p:nvPr/>
        </p:nvSpPr>
        <p:spPr>
          <a:xfrm>
            <a:off x="6096000" y="4258904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deux derniers (11527) sont à harmoniser dans la charte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B213238-8DE8-9F48-878E-EEDE89AE26B4}"/>
              </a:ext>
            </a:extLst>
          </p:cNvPr>
          <p:cNvSpPr txBox="1"/>
          <p:nvPr/>
        </p:nvSpPr>
        <p:spPr>
          <a:xfrm>
            <a:off x="3151743" y="4235707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5" name="Image 4" descr="Une image contenant texte, botte, plusieurs&#10;&#10;Description générée automatiquement">
            <a:extLst>
              <a:ext uri="{FF2B5EF4-FFF2-40B4-BE49-F238E27FC236}">
                <a16:creationId xmlns:a16="http://schemas.microsoft.com/office/drawing/2014/main" id="{54B07AD1-423D-9F43-9343-7A6D9CFECB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5892" y="4511661"/>
            <a:ext cx="1523833" cy="209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9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UP RAL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207285" y="423489"/>
            <a:ext cx="601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4 VISUELS</a:t>
            </a:r>
          </a:p>
          <a:p>
            <a:r>
              <a:rPr lang="fr-FR" dirty="0"/>
              <a:t>Supprimer les logos de l’usine sur les 4 visuels (juste 1)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207285" y="54157"/>
            <a:ext cx="5049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L480 x H120 cm - 2 panneaux</a:t>
            </a:r>
          </a:p>
        </p:txBody>
      </p:sp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EF2290BA-6DB7-4244-9D3A-3743DF703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467" y="2327330"/>
            <a:ext cx="2770975" cy="1890584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1B213238-8DE8-9F48-878E-EEDE89AE26B4}"/>
              </a:ext>
            </a:extLst>
          </p:cNvPr>
          <p:cNvSpPr txBox="1"/>
          <p:nvPr/>
        </p:nvSpPr>
        <p:spPr>
          <a:xfrm>
            <a:off x="7265374" y="4082833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B62E197B-5C50-EA4F-A399-85F8ECFBC2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432" y="2232302"/>
            <a:ext cx="2763197" cy="1914297"/>
          </a:xfrm>
          <a:prstGeom prst="rect">
            <a:avLst/>
          </a:prstGeom>
        </p:spPr>
      </p:pic>
      <p:pic>
        <p:nvPicPr>
          <p:cNvPr id="9" name="Image 8" descr="Une image contenant texte, jaune&#10;&#10;Description générée automatiquement">
            <a:extLst>
              <a:ext uri="{FF2B5EF4-FFF2-40B4-BE49-F238E27FC236}">
                <a16:creationId xmlns:a16="http://schemas.microsoft.com/office/drawing/2014/main" id="{D7A5C44F-C2FF-D444-AB37-11E05C330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5094" y="2327330"/>
            <a:ext cx="1288714" cy="1881137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1E3BE9A-30DD-AC41-B683-BD6D505155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2460" y="2306083"/>
            <a:ext cx="1293762" cy="1881137"/>
          </a:xfrm>
          <a:prstGeom prst="rect">
            <a:avLst/>
          </a:prstGeom>
        </p:spPr>
      </p:pic>
      <p:pic>
        <p:nvPicPr>
          <p:cNvPr id="7" name="Image 6" descr="Une image contenant intérieur, plafond&#10;&#10;Description générée automatiquement">
            <a:extLst>
              <a:ext uri="{FF2B5EF4-FFF2-40B4-BE49-F238E27FC236}">
                <a16:creationId xmlns:a16="http://schemas.microsoft.com/office/drawing/2014/main" id="{C8A27AC3-C2B4-5449-AD6C-EA22A3B96E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8106" y="4649028"/>
            <a:ext cx="2552396" cy="1914297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4621ECCF-4318-B34C-B377-451DCF07FC19}"/>
              </a:ext>
            </a:extLst>
          </p:cNvPr>
          <p:cNvSpPr txBox="1"/>
          <p:nvPr/>
        </p:nvSpPr>
        <p:spPr>
          <a:xfrm>
            <a:off x="838200" y="5190405"/>
            <a:ext cx="3891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highlight>
                  <a:srgbClr val="FFFF00"/>
                </a:highlight>
              </a:rPr>
              <a:t>Panneaux a poser en hauteur (&gt;3m)</a:t>
            </a:r>
          </a:p>
          <a:p>
            <a:r>
              <a:rPr lang="fr-FR" dirty="0">
                <a:highlight>
                  <a:srgbClr val="FFFF00"/>
                </a:highlight>
              </a:rPr>
              <a:t>Prévoir accès nacelle et temps de pose</a:t>
            </a:r>
          </a:p>
        </p:txBody>
      </p:sp>
      <p:pic>
        <p:nvPicPr>
          <p:cNvPr id="12" name="Image 11" descr="Une image contenant intérieur, plafond, travaillant, pile&#10;&#10;Description générée automatiquement">
            <a:extLst>
              <a:ext uri="{FF2B5EF4-FFF2-40B4-BE49-F238E27FC236}">
                <a16:creationId xmlns:a16="http://schemas.microsoft.com/office/drawing/2014/main" id="{D1929AEF-EE45-48D4-AE99-F5A4231F48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2460" y="4550685"/>
            <a:ext cx="2690807" cy="201810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FDC78F-D41D-853F-5070-2B3988529058}"/>
              </a:ext>
            </a:extLst>
          </p:cNvPr>
          <p:cNvSpPr/>
          <p:nvPr/>
        </p:nvSpPr>
        <p:spPr>
          <a:xfrm rot="21339725">
            <a:off x="9459310" y="5559737"/>
            <a:ext cx="735724" cy="27350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B454DD-98E2-0306-A3D6-64FC70E893BA}"/>
              </a:ext>
            </a:extLst>
          </p:cNvPr>
          <p:cNvSpPr/>
          <p:nvPr/>
        </p:nvSpPr>
        <p:spPr>
          <a:xfrm>
            <a:off x="6460935" y="5207999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03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UP GLOSS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11262" y="767358"/>
            <a:ext cx="563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4 VISUELS</a:t>
            </a:r>
          </a:p>
          <a:p>
            <a:r>
              <a:rPr lang="fr-FR" dirty="0"/>
              <a:t>Supprimer les logos de l’usine sur les 4 visuels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6BDD87F2-F9A4-3140-82F3-931EB43D466F}"/>
              </a:ext>
            </a:extLst>
          </p:cNvPr>
          <p:cNvSpPr txBox="1"/>
          <p:nvPr/>
        </p:nvSpPr>
        <p:spPr>
          <a:xfrm>
            <a:off x="6911261" y="105979"/>
            <a:ext cx="4639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L480 x H120 cm - 2 panneaux</a:t>
            </a:r>
          </a:p>
        </p:txBody>
      </p:sp>
      <p:pic>
        <p:nvPicPr>
          <p:cNvPr id="46" name="Image 45" descr="Une image contenant texte&#10;&#10;Description générée automatiquement">
            <a:extLst>
              <a:ext uri="{FF2B5EF4-FFF2-40B4-BE49-F238E27FC236}">
                <a16:creationId xmlns:a16="http://schemas.microsoft.com/office/drawing/2014/main" id="{C6E0D658-87BE-F24A-8A8D-BB644673A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467" y="2373498"/>
            <a:ext cx="2770975" cy="1890584"/>
          </a:xfrm>
          <a:prstGeom prst="rect">
            <a:avLst/>
          </a:prstGeom>
        </p:spPr>
      </p:pic>
      <p:sp>
        <p:nvSpPr>
          <p:cNvPr id="47" name="ZoneTexte 46">
            <a:extLst>
              <a:ext uri="{FF2B5EF4-FFF2-40B4-BE49-F238E27FC236}">
                <a16:creationId xmlns:a16="http://schemas.microsoft.com/office/drawing/2014/main" id="{20D4EC4B-2617-C64C-B2FE-CA73A0DEA777}"/>
              </a:ext>
            </a:extLst>
          </p:cNvPr>
          <p:cNvSpPr txBox="1"/>
          <p:nvPr/>
        </p:nvSpPr>
        <p:spPr>
          <a:xfrm>
            <a:off x="6821577" y="3864056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48" name="Image 47" descr="Une image contenant texte&#10;&#10;Description générée automatiquement">
            <a:extLst>
              <a:ext uri="{FF2B5EF4-FFF2-40B4-BE49-F238E27FC236}">
                <a16:creationId xmlns:a16="http://schemas.microsoft.com/office/drawing/2014/main" id="{1BFECD17-88B4-CB44-BFD5-F6F79E8F8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577" y="2369865"/>
            <a:ext cx="2035488" cy="1410152"/>
          </a:xfrm>
          <a:prstGeom prst="rect">
            <a:avLst/>
          </a:prstGeom>
        </p:spPr>
      </p:pic>
      <p:pic>
        <p:nvPicPr>
          <p:cNvPr id="49" name="Image 48" descr="Une image contenant texte, jaune&#10;&#10;Description générée automatiquement">
            <a:extLst>
              <a:ext uri="{FF2B5EF4-FFF2-40B4-BE49-F238E27FC236}">
                <a16:creationId xmlns:a16="http://schemas.microsoft.com/office/drawing/2014/main" id="{3DE0D74C-8D78-C74A-BE12-C6BCE04E14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5094" y="2373498"/>
            <a:ext cx="1288714" cy="1881137"/>
          </a:xfrm>
          <a:prstGeom prst="rect">
            <a:avLst/>
          </a:prstGeom>
        </p:spPr>
      </p:pic>
      <p:pic>
        <p:nvPicPr>
          <p:cNvPr id="50" name="Image 49">
            <a:extLst>
              <a:ext uri="{FF2B5EF4-FFF2-40B4-BE49-F238E27FC236}">
                <a16:creationId xmlns:a16="http://schemas.microsoft.com/office/drawing/2014/main" id="{4E273D24-05C1-A049-81AC-6E33AE7EC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2460" y="2352251"/>
            <a:ext cx="1293762" cy="1881137"/>
          </a:xfrm>
          <a:prstGeom prst="rect">
            <a:avLst/>
          </a:prstGeom>
        </p:spPr>
      </p:pic>
      <p:sp>
        <p:nvSpPr>
          <p:cNvPr id="54" name="ZoneTexte 53">
            <a:extLst>
              <a:ext uri="{FF2B5EF4-FFF2-40B4-BE49-F238E27FC236}">
                <a16:creationId xmlns:a16="http://schemas.microsoft.com/office/drawing/2014/main" id="{D2F5DB94-B47B-F446-B09F-B1742496E15A}"/>
              </a:ext>
            </a:extLst>
          </p:cNvPr>
          <p:cNvSpPr txBox="1"/>
          <p:nvPr/>
        </p:nvSpPr>
        <p:spPr>
          <a:xfrm>
            <a:off x="8207817" y="4868618"/>
            <a:ext cx="187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ighlight>
                  <a:srgbClr val="FF0000"/>
                </a:highlight>
              </a:rPr>
              <a:t>FOURNIR PHOTOS</a:t>
            </a:r>
          </a:p>
          <a:p>
            <a:r>
              <a:rPr lang="fr-FR" dirty="0">
                <a:highlight>
                  <a:srgbClr val="FF0000"/>
                </a:highlight>
              </a:rPr>
              <a:t>SVP</a:t>
            </a:r>
          </a:p>
        </p:txBody>
      </p:sp>
      <p:pic>
        <p:nvPicPr>
          <p:cNvPr id="4" name="Image 3" descr="Une image contenant texte, intérieur, plafond, plusieurs&#10;&#10;Description générée automatiquement">
            <a:extLst>
              <a:ext uri="{FF2B5EF4-FFF2-40B4-BE49-F238E27FC236}">
                <a16:creationId xmlns:a16="http://schemas.microsoft.com/office/drawing/2014/main" id="{F175D546-8132-4FCB-BBB9-2951C0947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6986" y="4325865"/>
            <a:ext cx="3234874" cy="2426156"/>
          </a:xfrm>
          <a:prstGeom prst="rect">
            <a:avLst/>
          </a:prstGeom>
        </p:spPr>
      </p:pic>
      <p:pic>
        <p:nvPicPr>
          <p:cNvPr id="6" name="Image 5" descr="Une image contenant intérieur, plafond, plancher&#10;&#10;Description générée automatiquement">
            <a:extLst>
              <a:ext uri="{FF2B5EF4-FFF2-40B4-BE49-F238E27FC236}">
                <a16:creationId xmlns:a16="http://schemas.microsoft.com/office/drawing/2014/main" id="{6CD26078-960E-4799-A23F-336A0B74F5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5635" y="4379900"/>
            <a:ext cx="2931258" cy="2198444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0D513707-0135-FBC9-D54E-B636971447CB}"/>
              </a:ext>
            </a:extLst>
          </p:cNvPr>
          <p:cNvSpPr txBox="1"/>
          <p:nvPr/>
        </p:nvSpPr>
        <p:spPr>
          <a:xfrm>
            <a:off x="680544" y="5191783"/>
            <a:ext cx="3891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highlight>
                  <a:srgbClr val="FFFF00"/>
                </a:highlight>
              </a:rPr>
              <a:t>Panneaux a poser en hauteur (&gt;3m)</a:t>
            </a:r>
          </a:p>
          <a:p>
            <a:r>
              <a:rPr lang="fr-FR" dirty="0">
                <a:highlight>
                  <a:srgbClr val="FFFF00"/>
                </a:highlight>
              </a:rPr>
              <a:t>Prévoir accès nacelle et temps de pose</a:t>
            </a:r>
          </a:p>
          <a:p>
            <a:endParaRPr lang="fr-FR" dirty="0">
              <a:highlight>
                <a:srgbClr val="FFFF00"/>
              </a:highlight>
            </a:endParaRPr>
          </a:p>
          <a:p>
            <a:r>
              <a:rPr lang="fr-FR" dirty="0">
                <a:highlight>
                  <a:srgbClr val="FFFF00"/>
                </a:highlight>
              </a:rPr>
              <a:t>Les hublots vitrés font 250 cm de diamètre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B8E6B5-60B6-89D4-F9AF-A6327EE80602}"/>
              </a:ext>
            </a:extLst>
          </p:cNvPr>
          <p:cNvSpPr/>
          <p:nvPr/>
        </p:nvSpPr>
        <p:spPr>
          <a:xfrm>
            <a:off x="6331264" y="5191783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Parallélogramme 2">
            <a:extLst>
              <a:ext uri="{FF2B5EF4-FFF2-40B4-BE49-F238E27FC236}">
                <a16:creationId xmlns:a16="http://schemas.microsoft.com/office/drawing/2014/main" id="{95B023FC-B1ED-05BE-EAD2-91CD8684BD59}"/>
              </a:ext>
            </a:extLst>
          </p:cNvPr>
          <p:cNvSpPr/>
          <p:nvPr/>
        </p:nvSpPr>
        <p:spPr>
          <a:xfrm>
            <a:off x="9262522" y="5302724"/>
            <a:ext cx="356420" cy="176398"/>
          </a:xfrm>
          <a:prstGeom prst="parallelogram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008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UP SOINS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344364" y="895872"/>
            <a:ext cx="563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4 VISUELS</a:t>
            </a:r>
          </a:p>
          <a:p>
            <a:r>
              <a:rPr lang="fr-FR" dirty="0"/>
              <a:t>Supprimer les logos de l’usine sur les 4 visuels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2B31DC1C-6736-7C40-BCCA-AC162C616F1D}"/>
              </a:ext>
            </a:extLst>
          </p:cNvPr>
          <p:cNvSpPr txBox="1"/>
          <p:nvPr/>
        </p:nvSpPr>
        <p:spPr>
          <a:xfrm>
            <a:off x="6344363" y="339100"/>
            <a:ext cx="4544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L480 x H120 cm - 2 panneaux</a:t>
            </a:r>
          </a:p>
        </p:txBody>
      </p:sp>
      <p:pic>
        <p:nvPicPr>
          <p:cNvPr id="49" name="Image 48" descr="Une image contenant texte&#10;&#10;Description générée automatiquement">
            <a:extLst>
              <a:ext uri="{FF2B5EF4-FFF2-40B4-BE49-F238E27FC236}">
                <a16:creationId xmlns:a16="http://schemas.microsoft.com/office/drawing/2014/main" id="{9456EE47-8D55-BA46-91CA-FA1813A3C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467" y="2504955"/>
            <a:ext cx="2770975" cy="1890584"/>
          </a:xfrm>
          <a:prstGeom prst="rect">
            <a:avLst/>
          </a:prstGeom>
        </p:spPr>
      </p:pic>
      <p:sp>
        <p:nvSpPr>
          <p:cNvPr id="50" name="ZoneTexte 49">
            <a:extLst>
              <a:ext uri="{FF2B5EF4-FFF2-40B4-BE49-F238E27FC236}">
                <a16:creationId xmlns:a16="http://schemas.microsoft.com/office/drawing/2014/main" id="{39F4233C-334E-544E-8878-2835A4AEABB5}"/>
              </a:ext>
            </a:extLst>
          </p:cNvPr>
          <p:cNvSpPr txBox="1"/>
          <p:nvPr/>
        </p:nvSpPr>
        <p:spPr>
          <a:xfrm>
            <a:off x="6879912" y="3962538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51" name="Image 50" descr="Une image contenant texte&#10;&#10;Description générée automatiquement">
            <a:extLst>
              <a:ext uri="{FF2B5EF4-FFF2-40B4-BE49-F238E27FC236}">
                <a16:creationId xmlns:a16="http://schemas.microsoft.com/office/drawing/2014/main" id="{DB015988-C216-EE44-BA1D-E18424066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912" y="2483708"/>
            <a:ext cx="2010939" cy="1393145"/>
          </a:xfrm>
          <a:prstGeom prst="rect">
            <a:avLst/>
          </a:prstGeom>
        </p:spPr>
      </p:pic>
      <p:pic>
        <p:nvPicPr>
          <p:cNvPr id="52" name="Image 51" descr="Une image contenant texte, jaune&#10;&#10;Description générée automatiquement">
            <a:extLst>
              <a:ext uri="{FF2B5EF4-FFF2-40B4-BE49-F238E27FC236}">
                <a16:creationId xmlns:a16="http://schemas.microsoft.com/office/drawing/2014/main" id="{7BA39951-51B9-5D40-B435-2FEA2A8F96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5094" y="2504955"/>
            <a:ext cx="1288714" cy="1881137"/>
          </a:xfrm>
          <a:prstGeom prst="rect">
            <a:avLst/>
          </a:prstGeom>
        </p:spPr>
      </p:pic>
      <p:pic>
        <p:nvPicPr>
          <p:cNvPr id="53" name="Image 52">
            <a:extLst>
              <a:ext uri="{FF2B5EF4-FFF2-40B4-BE49-F238E27FC236}">
                <a16:creationId xmlns:a16="http://schemas.microsoft.com/office/drawing/2014/main" id="{25A41AC5-462D-F147-98A7-013688FC79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2460" y="2483708"/>
            <a:ext cx="1293762" cy="1881137"/>
          </a:xfrm>
          <a:prstGeom prst="rect">
            <a:avLst/>
          </a:prstGeom>
        </p:spPr>
      </p:pic>
      <p:sp>
        <p:nvSpPr>
          <p:cNvPr id="57" name="ZoneTexte 56">
            <a:extLst>
              <a:ext uri="{FF2B5EF4-FFF2-40B4-BE49-F238E27FC236}">
                <a16:creationId xmlns:a16="http://schemas.microsoft.com/office/drawing/2014/main" id="{B676D6D5-BD57-1B49-953B-CAEB47333791}"/>
              </a:ext>
            </a:extLst>
          </p:cNvPr>
          <p:cNvSpPr txBox="1"/>
          <p:nvPr/>
        </p:nvSpPr>
        <p:spPr>
          <a:xfrm>
            <a:off x="9705200" y="5743521"/>
            <a:ext cx="187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ighlight>
                  <a:srgbClr val="FF0000"/>
                </a:highlight>
              </a:rPr>
              <a:t>FOURNIR PHOTOS</a:t>
            </a:r>
          </a:p>
          <a:p>
            <a:r>
              <a:rPr lang="fr-FR" dirty="0">
                <a:highlight>
                  <a:srgbClr val="FF0000"/>
                </a:highlight>
              </a:rPr>
              <a:t>SVP</a:t>
            </a:r>
          </a:p>
        </p:txBody>
      </p:sp>
      <p:pic>
        <p:nvPicPr>
          <p:cNvPr id="4" name="Image 3" descr="Une image contenant texte, intérieur, plafond, cuisine&#10;&#10;Description générée automatiquement">
            <a:extLst>
              <a:ext uri="{FF2B5EF4-FFF2-40B4-BE49-F238E27FC236}">
                <a16:creationId xmlns:a16="http://schemas.microsoft.com/office/drawing/2014/main" id="{A2BE2DF8-3A34-48CE-B606-887D02C839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0474" y="4520981"/>
            <a:ext cx="2838232" cy="2128674"/>
          </a:xfrm>
          <a:prstGeom prst="rect">
            <a:avLst/>
          </a:prstGeom>
        </p:spPr>
      </p:pic>
      <p:pic>
        <p:nvPicPr>
          <p:cNvPr id="6" name="Image 5" descr="Une image contenant intérieur, plafond&#10;&#10;Description générée automatiquement">
            <a:extLst>
              <a:ext uri="{FF2B5EF4-FFF2-40B4-BE49-F238E27FC236}">
                <a16:creationId xmlns:a16="http://schemas.microsoft.com/office/drawing/2014/main" id="{4267A072-D186-497D-8B13-8249564DC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0049" y="4520982"/>
            <a:ext cx="2838231" cy="2128674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29880F2C-580A-2551-CAA3-00BD3149CC7A}"/>
              </a:ext>
            </a:extLst>
          </p:cNvPr>
          <p:cNvSpPr txBox="1"/>
          <p:nvPr/>
        </p:nvSpPr>
        <p:spPr>
          <a:xfrm>
            <a:off x="680544" y="5191783"/>
            <a:ext cx="3891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highlight>
                  <a:srgbClr val="FFFF00"/>
                </a:highlight>
              </a:rPr>
              <a:t>Panneaux a poser en hauteur (&gt;3m)</a:t>
            </a:r>
          </a:p>
          <a:p>
            <a:r>
              <a:rPr lang="fr-FR" dirty="0">
                <a:highlight>
                  <a:srgbClr val="FFFF00"/>
                </a:highlight>
              </a:rPr>
              <a:t>Prévoir accès nacelle et temps de pose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E1AEED-3110-D921-DD98-AD05F5FA79A1}"/>
              </a:ext>
            </a:extLst>
          </p:cNvPr>
          <p:cNvSpPr/>
          <p:nvPr/>
        </p:nvSpPr>
        <p:spPr>
          <a:xfrm>
            <a:off x="7266684" y="5474376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Parallélogramme 15">
            <a:extLst>
              <a:ext uri="{FF2B5EF4-FFF2-40B4-BE49-F238E27FC236}">
                <a16:creationId xmlns:a16="http://schemas.microsoft.com/office/drawing/2014/main" id="{2B852FA0-EED2-8B1D-8580-9DDDD83D797A}"/>
              </a:ext>
            </a:extLst>
          </p:cNvPr>
          <p:cNvSpPr/>
          <p:nvPr/>
        </p:nvSpPr>
        <p:spPr>
          <a:xfrm>
            <a:off x="9748495" y="5608060"/>
            <a:ext cx="356420" cy="176398"/>
          </a:xfrm>
          <a:prstGeom prst="parallelogram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30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UP FDT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49903" y="445152"/>
            <a:ext cx="563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6 VISUELS</a:t>
            </a:r>
          </a:p>
          <a:p>
            <a:r>
              <a:rPr lang="fr-FR" dirty="0"/>
              <a:t>Supprimer les logos de l’usine sur les 6 visuels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CD8D4A93-B2D5-0348-BCB5-CF682786CCAB}"/>
              </a:ext>
            </a:extLst>
          </p:cNvPr>
          <p:cNvSpPr txBox="1"/>
          <p:nvPr/>
        </p:nvSpPr>
        <p:spPr>
          <a:xfrm>
            <a:off x="6949902" y="122106"/>
            <a:ext cx="4569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L480 x H120 cm - 2 panneaux</a:t>
            </a:r>
          </a:p>
        </p:txBody>
      </p:sp>
      <p:pic>
        <p:nvPicPr>
          <p:cNvPr id="38" name="Image 37" descr="Une image contenant texte&#10;&#10;Description générée automatiquement">
            <a:extLst>
              <a:ext uri="{FF2B5EF4-FFF2-40B4-BE49-F238E27FC236}">
                <a16:creationId xmlns:a16="http://schemas.microsoft.com/office/drawing/2014/main" id="{8D530D6F-2CB7-4643-A8CD-245B3C8EC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226" y="1770288"/>
            <a:ext cx="2770975" cy="1890584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69E8C418-4E56-644B-85FB-D29384CF8DAC}"/>
              </a:ext>
            </a:extLst>
          </p:cNvPr>
          <p:cNvSpPr txBox="1"/>
          <p:nvPr/>
        </p:nvSpPr>
        <p:spPr>
          <a:xfrm>
            <a:off x="9234619" y="3764185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40" name="Image 39" descr="Une image contenant texte&#10;&#10;Description générée automatiquement">
            <a:extLst>
              <a:ext uri="{FF2B5EF4-FFF2-40B4-BE49-F238E27FC236}">
                <a16:creationId xmlns:a16="http://schemas.microsoft.com/office/drawing/2014/main" id="{61DD61E1-A551-714E-8245-8DC2AE9E7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1315" y="1770288"/>
            <a:ext cx="2763197" cy="1914297"/>
          </a:xfrm>
          <a:prstGeom prst="rect">
            <a:avLst/>
          </a:prstGeom>
        </p:spPr>
      </p:pic>
      <p:pic>
        <p:nvPicPr>
          <p:cNvPr id="41" name="Image 40" descr="Une image contenant texte, jaune&#10;&#10;Description générée automatiquement">
            <a:extLst>
              <a:ext uri="{FF2B5EF4-FFF2-40B4-BE49-F238E27FC236}">
                <a16:creationId xmlns:a16="http://schemas.microsoft.com/office/drawing/2014/main" id="{37FCE9D6-894C-C948-8911-CA1FBD7D61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1853" y="1770288"/>
            <a:ext cx="1288714" cy="1881137"/>
          </a:xfrm>
          <a:prstGeom prst="rect">
            <a:avLst/>
          </a:prstGeom>
        </p:spPr>
      </p:pic>
      <p:pic>
        <p:nvPicPr>
          <p:cNvPr id="42" name="Image 41">
            <a:extLst>
              <a:ext uri="{FF2B5EF4-FFF2-40B4-BE49-F238E27FC236}">
                <a16:creationId xmlns:a16="http://schemas.microsoft.com/office/drawing/2014/main" id="{0FDBA6DF-0AA5-394D-A9B5-5AD17DC05F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219" y="1749041"/>
            <a:ext cx="1293762" cy="1881137"/>
          </a:xfrm>
          <a:prstGeom prst="rect">
            <a:avLst/>
          </a:prstGeom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218F1893-C7D6-8149-AEAD-8BCF73F63C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6585" y="1757761"/>
            <a:ext cx="1293761" cy="1868343"/>
          </a:xfrm>
          <a:prstGeom prst="rect">
            <a:avLst/>
          </a:prstGeom>
        </p:spPr>
      </p:pic>
      <p:pic>
        <p:nvPicPr>
          <p:cNvPr id="44" name="Image 43" descr="Une image contenant texte, périphérique&#10;&#10;Description générée automatiquement">
            <a:extLst>
              <a:ext uri="{FF2B5EF4-FFF2-40B4-BE49-F238E27FC236}">
                <a16:creationId xmlns:a16="http://schemas.microsoft.com/office/drawing/2014/main" id="{3529DBE3-15C6-1244-A876-858B8FA3F3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3950" y="1749041"/>
            <a:ext cx="1293761" cy="1890584"/>
          </a:xfrm>
          <a:prstGeom prst="rect">
            <a:avLst/>
          </a:prstGeom>
        </p:spPr>
      </p:pic>
      <p:pic>
        <p:nvPicPr>
          <p:cNvPr id="4" name="Image 3" descr="Une image contenant intérieur, plafond, entrepôt, plusieurs&#10;&#10;Description générée automatiquement">
            <a:extLst>
              <a:ext uri="{FF2B5EF4-FFF2-40B4-BE49-F238E27FC236}">
                <a16:creationId xmlns:a16="http://schemas.microsoft.com/office/drawing/2014/main" id="{BF4D6C47-2A92-403E-A23F-CA67A3EE56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0348" y="4294414"/>
            <a:ext cx="3114164" cy="2335623"/>
          </a:xfrm>
          <a:prstGeom prst="rect">
            <a:avLst/>
          </a:prstGeom>
        </p:spPr>
      </p:pic>
      <p:pic>
        <p:nvPicPr>
          <p:cNvPr id="6" name="Image 5" descr="Une image contenant intérieur, plafond, aéroport, plusieurs&#10;&#10;Description générée automatiquement">
            <a:extLst>
              <a:ext uri="{FF2B5EF4-FFF2-40B4-BE49-F238E27FC236}">
                <a16:creationId xmlns:a16="http://schemas.microsoft.com/office/drawing/2014/main" id="{D635A1D8-582B-40C0-BE1A-2BBB56BD621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04683" y="4294415"/>
            <a:ext cx="3114164" cy="2335622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78D30DAD-5F1D-9023-FC1F-3D5FEF5A4D30}"/>
              </a:ext>
            </a:extLst>
          </p:cNvPr>
          <p:cNvSpPr txBox="1"/>
          <p:nvPr/>
        </p:nvSpPr>
        <p:spPr>
          <a:xfrm>
            <a:off x="1031576" y="4574411"/>
            <a:ext cx="3891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highlight>
                  <a:srgbClr val="FFFF00"/>
                </a:highlight>
              </a:rPr>
              <a:t>Panneaux a poser en hauteur (&gt;3m)</a:t>
            </a:r>
          </a:p>
          <a:p>
            <a:r>
              <a:rPr lang="fr-FR" dirty="0">
                <a:highlight>
                  <a:srgbClr val="FFFF00"/>
                </a:highlight>
              </a:rPr>
              <a:t>Prévoir accès nacelle et temps de pose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D06927-F03E-AD64-630A-F6ACECDD6EDA}"/>
              </a:ext>
            </a:extLst>
          </p:cNvPr>
          <p:cNvSpPr/>
          <p:nvPr/>
        </p:nvSpPr>
        <p:spPr>
          <a:xfrm>
            <a:off x="6624950" y="5240342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4F1ED1C-F0F5-4804-84F4-176596DADD64}"/>
              </a:ext>
            </a:extLst>
          </p:cNvPr>
          <p:cNvSpPr/>
          <p:nvPr/>
        </p:nvSpPr>
        <p:spPr>
          <a:xfrm>
            <a:off x="10159291" y="5240342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4302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UP VAO</a:t>
            </a:r>
          </a:p>
        </p:txBody>
      </p:sp>
      <p:pic>
        <p:nvPicPr>
          <p:cNvPr id="27" name="Image 26" descr="Une image contenant texte&#10;&#10;Description générée automatiquement">
            <a:extLst>
              <a:ext uri="{FF2B5EF4-FFF2-40B4-BE49-F238E27FC236}">
                <a16:creationId xmlns:a16="http://schemas.microsoft.com/office/drawing/2014/main" id="{62A1CCA3-82E5-0344-A486-FF5DEE31B7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635" y="1954954"/>
            <a:ext cx="2770975" cy="1890584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C1DFE379-6309-774A-92C8-405A166B0334}"/>
              </a:ext>
            </a:extLst>
          </p:cNvPr>
          <p:cNvSpPr txBox="1"/>
          <p:nvPr/>
        </p:nvSpPr>
        <p:spPr>
          <a:xfrm>
            <a:off x="9216161" y="3879807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29" name="Image 28" descr="Une image contenant texte&#10;&#10;Description générée automatiquement">
            <a:extLst>
              <a:ext uri="{FF2B5EF4-FFF2-40B4-BE49-F238E27FC236}">
                <a16:creationId xmlns:a16="http://schemas.microsoft.com/office/drawing/2014/main" id="{916A2E95-6038-B042-901D-88A83C699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6161" y="1950435"/>
            <a:ext cx="2763197" cy="1914297"/>
          </a:xfrm>
          <a:prstGeom prst="rect">
            <a:avLst/>
          </a:prstGeom>
        </p:spPr>
      </p:pic>
      <p:pic>
        <p:nvPicPr>
          <p:cNvPr id="30" name="Image 29" descr="Une image contenant texte, jaune&#10;&#10;Description générée automatiquement">
            <a:extLst>
              <a:ext uri="{FF2B5EF4-FFF2-40B4-BE49-F238E27FC236}">
                <a16:creationId xmlns:a16="http://schemas.microsoft.com/office/drawing/2014/main" id="{3F51BA5F-9100-2C43-AF10-A7CE8E8021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6262" y="1954954"/>
            <a:ext cx="1288714" cy="1881137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0A308628-D6E0-8947-A871-B5B9E565C8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3628" y="1933707"/>
            <a:ext cx="1293762" cy="1881137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5F17815B-7F91-FD45-AE6F-49420BFF86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0994" y="1942427"/>
            <a:ext cx="1293761" cy="1868343"/>
          </a:xfrm>
          <a:prstGeom prst="rect">
            <a:avLst/>
          </a:prstGeom>
        </p:spPr>
      </p:pic>
      <p:pic>
        <p:nvPicPr>
          <p:cNvPr id="33" name="Image 32" descr="Une image contenant texte, périphérique&#10;&#10;Description générée automatiquement">
            <a:extLst>
              <a:ext uri="{FF2B5EF4-FFF2-40B4-BE49-F238E27FC236}">
                <a16:creationId xmlns:a16="http://schemas.microsoft.com/office/drawing/2014/main" id="{063A8DFA-4CFB-A644-BF82-4454FC36C2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8359" y="1933707"/>
            <a:ext cx="1293761" cy="1890584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5B959192-D856-8149-A4DD-E971399C6165}"/>
              </a:ext>
            </a:extLst>
          </p:cNvPr>
          <p:cNvSpPr txBox="1"/>
          <p:nvPr/>
        </p:nvSpPr>
        <p:spPr>
          <a:xfrm>
            <a:off x="9349520" y="5576971"/>
            <a:ext cx="1889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ighlight>
                  <a:srgbClr val="FF0000"/>
                </a:highlight>
              </a:rPr>
              <a:t>FOURNIR PHOTOS</a:t>
            </a:r>
          </a:p>
          <a:p>
            <a:r>
              <a:rPr lang="fr-FR" dirty="0">
                <a:highlight>
                  <a:srgbClr val="FF0000"/>
                </a:highlight>
              </a:rPr>
              <a:t>SVP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7AC3ECA-28D4-46BD-A050-C3C08ECAC7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8007" y="4309005"/>
            <a:ext cx="3077382" cy="2308036"/>
          </a:xfrm>
          <a:prstGeom prst="rect">
            <a:avLst/>
          </a:prstGeom>
        </p:spPr>
      </p:pic>
      <p:pic>
        <p:nvPicPr>
          <p:cNvPr id="6" name="Image 5" descr="Une image contenant texte, intérieur, plafond, plusieurs&#10;&#10;Description générée automatiquement">
            <a:extLst>
              <a:ext uri="{FF2B5EF4-FFF2-40B4-BE49-F238E27FC236}">
                <a16:creationId xmlns:a16="http://schemas.microsoft.com/office/drawing/2014/main" id="{ADD40CA4-93D9-4570-AFA0-EF27570BF6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7858" y="4309004"/>
            <a:ext cx="3077382" cy="2308037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5B55F38E-FDE4-1D0B-CC59-70942AC3CD92}"/>
              </a:ext>
            </a:extLst>
          </p:cNvPr>
          <p:cNvSpPr txBox="1"/>
          <p:nvPr/>
        </p:nvSpPr>
        <p:spPr>
          <a:xfrm>
            <a:off x="6949903" y="803621"/>
            <a:ext cx="563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6 VISUELS</a:t>
            </a:r>
          </a:p>
          <a:p>
            <a:r>
              <a:rPr lang="fr-FR" dirty="0"/>
              <a:t>Supprimer les logos de l’usine sur les 6 visuels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EAD4A847-A084-F0E1-E643-D22BA1CD1B94}"/>
              </a:ext>
            </a:extLst>
          </p:cNvPr>
          <p:cNvSpPr txBox="1"/>
          <p:nvPr/>
        </p:nvSpPr>
        <p:spPr>
          <a:xfrm>
            <a:off x="6949902" y="480575"/>
            <a:ext cx="4569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L480 x H120 cm - 2 panneaux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E6E21D66-241A-779F-945D-9A64B392726C}"/>
              </a:ext>
            </a:extLst>
          </p:cNvPr>
          <p:cNvSpPr txBox="1"/>
          <p:nvPr/>
        </p:nvSpPr>
        <p:spPr>
          <a:xfrm>
            <a:off x="1031576" y="4574411"/>
            <a:ext cx="3891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highlight>
                  <a:srgbClr val="FFFF00"/>
                </a:highlight>
              </a:rPr>
              <a:t>Panneaux a poser en hauteur (&gt;3m)</a:t>
            </a:r>
          </a:p>
          <a:p>
            <a:r>
              <a:rPr lang="fr-FR" dirty="0">
                <a:highlight>
                  <a:srgbClr val="FFFF00"/>
                </a:highlight>
              </a:rPr>
              <a:t>Prévoir accès nacelle et temps de pose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A0FC9F4-4095-17E1-BABC-267B24FC5EA1}"/>
              </a:ext>
            </a:extLst>
          </p:cNvPr>
          <p:cNvSpPr/>
          <p:nvPr/>
        </p:nvSpPr>
        <p:spPr>
          <a:xfrm>
            <a:off x="7505551" y="5283901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C2B831-C8A8-AD71-127F-9E965AB6A8A1}"/>
              </a:ext>
            </a:extLst>
          </p:cNvPr>
          <p:cNvSpPr/>
          <p:nvPr/>
        </p:nvSpPr>
        <p:spPr>
          <a:xfrm>
            <a:off x="9154473" y="5313075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6128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TECH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566241"/>
            <a:ext cx="5639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5 VISUELS</a:t>
            </a:r>
          </a:p>
          <a:p>
            <a:r>
              <a:rPr lang="fr-FR" dirty="0"/>
              <a:t>Supprimer les logos de l’usine sur les 5 visuels</a:t>
            </a:r>
          </a:p>
          <a:p>
            <a:r>
              <a:rPr lang="fr-FR" dirty="0"/>
              <a:t>Fixation double face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912761" y="98818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L175xH50 cm - 3 panneaux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B213238-8DE8-9F48-878E-EEDE89AE26B4}"/>
              </a:ext>
            </a:extLst>
          </p:cNvPr>
          <p:cNvSpPr txBox="1"/>
          <p:nvPr/>
        </p:nvSpPr>
        <p:spPr>
          <a:xfrm>
            <a:off x="953245" y="3596093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0F7D9828-17DF-884C-BAC0-E31207853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245" y="1905006"/>
            <a:ext cx="2284768" cy="153258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3102701-535F-FA49-983E-8D6528843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123931"/>
            <a:ext cx="2853193" cy="1941107"/>
          </a:xfrm>
          <a:prstGeom prst="rect">
            <a:avLst/>
          </a:prstGeom>
        </p:spPr>
      </p:pic>
      <p:pic>
        <p:nvPicPr>
          <p:cNvPr id="14" name="Image 13" descr="Une image contenant texte, capture d’écran, appareil&#10;&#10;Description générée automatiquement">
            <a:extLst>
              <a:ext uri="{FF2B5EF4-FFF2-40B4-BE49-F238E27FC236}">
                <a16:creationId xmlns:a16="http://schemas.microsoft.com/office/drawing/2014/main" id="{6DD98DE6-3486-0E40-BA6E-8781C6CAA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6088" y="1895492"/>
            <a:ext cx="1799932" cy="2652757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0C4FDDDD-9B51-A84B-89CC-52F272EA50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0715" y="1895492"/>
            <a:ext cx="1814366" cy="2652757"/>
          </a:xfrm>
          <a:prstGeom prst="rect">
            <a:avLst/>
          </a:prstGeom>
        </p:spPr>
      </p:pic>
      <p:pic>
        <p:nvPicPr>
          <p:cNvPr id="21" name="Image 20" descr="Une image contenant texte&#10;&#10;Description générée automatiquement">
            <a:extLst>
              <a:ext uri="{FF2B5EF4-FFF2-40B4-BE49-F238E27FC236}">
                <a16:creationId xmlns:a16="http://schemas.microsoft.com/office/drawing/2014/main" id="{1382892D-5D8B-FE42-A8A3-0B2ADE2C5F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9776" y="1895491"/>
            <a:ext cx="1808310" cy="2652757"/>
          </a:xfrm>
          <a:prstGeom prst="rect">
            <a:avLst/>
          </a:prstGeom>
        </p:spPr>
      </p:pic>
      <p:pic>
        <p:nvPicPr>
          <p:cNvPr id="5" name="Image 4" descr="Une image contenant texte, intérieur, appareil de cuisine&#10;&#10;Description générée automatiquement">
            <a:extLst>
              <a:ext uri="{FF2B5EF4-FFF2-40B4-BE49-F238E27FC236}">
                <a16:creationId xmlns:a16="http://schemas.microsoft.com/office/drawing/2014/main" id="{8EEBFF2F-3965-8B4F-85BA-10A665D165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0601" y="4717315"/>
            <a:ext cx="2358307" cy="1775559"/>
          </a:xfrm>
          <a:prstGeom prst="rect">
            <a:avLst/>
          </a:prstGeom>
        </p:spPr>
      </p:pic>
      <p:pic>
        <p:nvPicPr>
          <p:cNvPr id="8" name="Image 7" descr="Une image contenant texte, intérieur, mur, plafond&#10;&#10;Description générée automatiquement">
            <a:extLst>
              <a:ext uri="{FF2B5EF4-FFF2-40B4-BE49-F238E27FC236}">
                <a16:creationId xmlns:a16="http://schemas.microsoft.com/office/drawing/2014/main" id="{18130434-635C-7B43-BD3A-826B1C0C54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8086" y="4703705"/>
            <a:ext cx="2344410" cy="176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11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PANNEAU TECH (suite)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1195552" y="1774724"/>
            <a:ext cx="2304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PANNEAU 1 : </a:t>
            </a:r>
          </a:p>
          <a:p>
            <a:r>
              <a:rPr lang="fr-FR" dirty="0"/>
              <a:t>Fixation double face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660513" y="859691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L35xH50 cm - 2 panneaux</a:t>
            </a:r>
          </a:p>
        </p:txBody>
      </p:sp>
      <p:pic>
        <p:nvPicPr>
          <p:cNvPr id="14" name="Image 13" descr="Une image contenant texte, capture d’écran, appareil&#10;&#10;Description générée automatiquement">
            <a:extLst>
              <a:ext uri="{FF2B5EF4-FFF2-40B4-BE49-F238E27FC236}">
                <a16:creationId xmlns:a16="http://schemas.microsoft.com/office/drawing/2014/main" id="{6DD98DE6-3486-0E40-BA6E-8781C6CAA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813" y="2505091"/>
            <a:ext cx="1799932" cy="2652757"/>
          </a:xfrm>
          <a:prstGeom prst="rect">
            <a:avLst/>
          </a:prstGeom>
        </p:spPr>
      </p:pic>
      <p:pic>
        <p:nvPicPr>
          <p:cNvPr id="21" name="Image 20" descr="Une image contenant texte&#10;&#10;Description générée automatiquement">
            <a:extLst>
              <a:ext uri="{FF2B5EF4-FFF2-40B4-BE49-F238E27FC236}">
                <a16:creationId xmlns:a16="http://schemas.microsoft.com/office/drawing/2014/main" id="{1382892D-5D8B-FE42-A8A3-0B2ADE2C5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0177" y="2336926"/>
            <a:ext cx="1808310" cy="2652757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21A0046E-F422-164F-77E0-6A8C2C190D24}"/>
              </a:ext>
            </a:extLst>
          </p:cNvPr>
          <p:cNvSpPr txBox="1"/>
          <p:nvPr/>
        </p:nvSpPr>
        <p:spPr>
          <a:xfrm>
            <a:off x="6802821" y="1665186"/>
            <a:ext cx="2304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PANNEAU 2 : </a:t>
            </a:r>
          </a:p>
          <a:p>
            <a:r>
              <a:rPr lang="fr-FR" dirty="0"/>
              <a:t>Fixation double face</a:t>
            </a:r>
          </a:p>
        </p:txBody>
      </p:sp>
    </p:spTree>
    <p:extLst>
      <p:ext uri="{BB962C8B-B14F-4D97-AF65-F5344CB8AC3E}">
        <p14:creationId xmlns:p14="http://schemas.microsoft.com/office/powerpoint/2010/main" val="1289990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TECH LABO AC / PF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752721"/>
            <a:ext cx="5639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6 VISUELS</a:t>
            </a:r>
          </a:p>
          <a:p>
            <a:r>
              <a:rPr lang="fr-FR" dirty="0"/>
              <a:t>Supprimer les logos de l’usine sur les 6 visuels</a:t>
            </a:r>
          </a:p>
          <a:p>
            <a:r>
              <a:rPr lang="fr-FR" dirty="0"/>
              <a:t>Fixation double face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870134" y="346481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L100 x H100 cm - 2 panneaux</a:t>
            </a:r>
          </a:p>
        </p:txBody>
      </p:sp>
      <p:pic>
        <p:nvPicPr>
          <p:cNvPr id="5" name="Image 4" descr="Une image contenant texte, tableau blanc&#10;&#10;Description générée automatiquement">
            <a:extLst>
              <a:ext uri="{FF2B5EF4-FFF2-40B4-BE49-F238E27FC236}">
                <a16:creationId xmlns:a16="http://schemas.microsoft.com/office/drawing/2014/main" id="{5BB9BC7C-F5D6-8C4C-B7AC-8FD48844D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5265" y="2078081"/>
            <a:ext cx="1224352" cy="179881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1C4623-0C99-7D4C-98D2-B88EA8115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607" y="2078081"/>
            <a:ext cx="1232142" cy="1798811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0A520DE-36A8-814C-9E2C-9E8C61C1C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245" y="2078081"/>
            <a:ext cx="2647205" cy="1798811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945467" y="3945798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396867E-ADC9-CF4B-9BCD-766D9E67E4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5133" y="2078081"/>
            <a:ext cx="1298273" cy="179881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EF83566-82E7-CC4F-A844-B639B9EAD2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1552" y="2072867"/>
            <a:ext cx="1256561" cy="180402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5B29CD52-699A-EB4A-ACC0-558969D96B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6259" y="2078081"/>
            <a:ext cx="1287844" cy="1809239"/>
          </a:xfrm>
          <a:prstGeom prst="rect">
            <a:avLst/>
          </a:prstGeom>
        </p:spPr>
      </p:pic>
      <p:pic>
        <p:nvPicPr>
          <p:cNvPr id="6" name="Image 5" descr="Une image contenant texte, intérieur, plancher, cuisine&#10;&#10;Description générée automatiquement">
            <a:extLst>
              <a:ext uri="{FF2B5EF4-FFF2-40B4-BE49-F238E27FC236}">
                <a16:creationId xmlns:a16="http://schemas.microsoft.com/office/drawing/2014/main" id="{B4579391-CEF8-D846-8991-DA23F86EAD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58729" y="3995362"/>
            <a:ext cx="1945286" cy="259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523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TECH LABO MP / JUS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607379"/>
            <a:ext cx="5639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6 VISUELS</a:t>
            </a:r>
          </a:p>
          <a:p>
            <a:r>
              <a:rPr lang="fr-FR" dirty="0"/>
              <a:t>Supprimer les logos de l’usine sur les 3 visuels</a:t>
            </a:r>
          </a:p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Fixation double face avec cale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901424" y="280933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L180xH80 cm - 1 panneau</a:t>
            </a:r>
          </a:p>
        </p:txBody>
      </p:sp>
      <p:pic>
        <p:nvPicPr>
          <p:cNvPr id="5" name="Image 4" descr="Une image contenant texte, tableau blanc&#10;&#10;Description générée automatiquement">
            <a:extLst>
              <a:ext uri="{FF2B5EF4-FFF2-40B4-BE49-F238E27FC236}">
                <a16:creationId xmlns:a16="http://schemas.microsoft.com/office/drawing/2014/main" id="{5BB9BC7C-F5D6-8C4C-B7AC-8FD48844D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118" y="1678397"/>
            <a:ext cx="1432018" cy="210391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1C4623-0C99-7D4C-98D2-B88EA8115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248" y="1678397"/>
            <a:ext cx="1441129" cy="210391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0A520DE-36A8-814C-9E2C-9E8C61C1C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138" y="1868055"/>
            <a:ext cx="2817097" cy="1914255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133212" y="1515052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6" name="Image 5" descr="Une image contenant texte, plancher, intérieur&#10;&#10;Description générée automatiquement">
            <a:extLst>
              <a:ext uri="{FF2B5EF4-FFF2-40B4-BE49-F238E27FC236}">
                <a16:creationId xmlns:a16="http://schemas.microsoft.com/office/drawing/2014/main" id="{17E6782C-A1FD-B04C-BC3F-45EF448767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4037" y="4144755"/>
            <a:ext cx="3144804" cy="234812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D603E562-B931-3443-A6D2-FB0278D498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5661" y="2017134"/>
            <a:ext cx="1298273" cy="1798811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A3899E1B-8743-764B-9A25-96628DB509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2080" y="2011920"/>
            <a:ext cx="1256561" cy="180402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71B75424-5E88-7B4C-B10B-AB8D8413B2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46787" y="2017134"/>
            <a:ext cx="1287844" cy="1809239"/>
          </a:xfrm>
          <a:prstGeom prst="rect">
            <a:avLst/>
          </a:prstGeom>
        </p:spPr>
      </p:pic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96BCD10B-6952-F03D-C5DE-311B90A1644A}"/>
              </a:ext>
            </a:extLst>
          </p:cNvPr>
          <p:cNvCxnSpPr>
            <a:cxnSpLocks/>
          </p:cNvCxnSpPr>
          <p:nvPr/>
        </p:nvCxnSpPr>
        <p:spPr>
          <a:xfrm flipV="1">
            <a:off x="2400359" y="5049833"/>
            <a:ext cx="1271751" cy="53796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5A2520F3-2FDF-1AD6-C4C5-18AEBA8074E9}"/>
              </a:ext>
            </a:extLst>
          </p:cNvPr>
          <p:cNvCxnSpPr>
            <a:cxnSpLocks/>
          </p:cNvCxnSpPr>
          <p:nvPr/>
        </p:nvCxnSpPr>
        <p:spPr>
          <a:xfrm flipV="1">
            <a:off x="2539372" y="5318815"/>
            <a:ext cx="1191800" cy="73611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85A06CDE-A67C-9DD0-58F8-E74265BB9158}"/>
              </a:ext>
            </a:extLst>
          </p:cNvPr>
          <p:cNvCxnSpPr>
            <a:cxnSpLocks/>
          </p:cNvCxnSpPr>
          <p:nvPr/>
        </p:nvCxnSpPr>
        <p:spPr>
          <a:xfrm>
            <a:off x="2400359" y="5507421"/>
            <a:ext cx="139013" cy="54750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C6C784F-63FA-9A01-4C07-BFCF862DF3F6}"/>
              </a:ext>
            </a:extLst>
          </p:cNvPr>
          <p:cNvCxnSpPr>
            <a:cxnSpLocks/>
          </p:cNvCxnSpPr>
          <p:nvPr/>
        </p:nvCxnSpPr>
        <p:spPr>
          <a:xfrm>
            <a:off x="3637357" y="5026443"/>
            <a:ext cx="93815" cy="36446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6163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TECH LABO MP / JUS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607379"/>
            <a:ext cx="5639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3 VISUELS PAR PANNEAUX</a:t>
            </a:r>
          </a:p>
          <a:p>
            <a:r>
              <a:rPr lang="fr-FR" dirty="0"/>
              <a:t>Supprimer les logos de l’usine sur les 3 visuels</a:t>
            </a:r>
          </a:p>
          <a:p>
            <a:r>
              <a:rPr lang="fr-FR" dirty="0"/>
              <a:t>Fixation double face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901424" y="280933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L90xH80 cm - 2 panneaux</a:t>
            </a:r>
          </a:p>
        </p:txBody>
      </p:sp>
      <p:pic>
        <p:nvPicPr>
          <p:cNvPr id="5" name="Image 4" descr="Une image contenant texte, tableau blanc&#10;&#10;Description générée automatiquement">
            <a:extLst>
              <a:ext uri="{FF2B5EF4-FFF2-40B4-BE49-F238E27FC236}">
                <a16:creationId xmlns:a16="http://schemas.microsoft.com/office/drawing/2014/main" id="{5BB9BC7C-F5D6-8C4C-B7AC-8FD48844D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118" y="1956947"/>
            <a:ext cx="1432018" cy="210391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1C4623-0C99-7D4C-98D2-B88EA8115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248" y="1956947"/>
            <a:ext cx="1441129" cy="210391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0A520DE-36A8-814C-9E2C-9E8C61C1C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138" y="2146605"/>
            <a:ext cx="2817097" cy="1914255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133212" y="1793602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pic>
        <p:nvPicPr>
          <p:cNvPr id="7" name="Image 6" descr="Une image contenant texte, intérieur, mur, cuisine&#10;&#10;Description générée automatiquement">
            <a:extLst>
              <a:ext uri="{FF2B5EF4-FFF2-40B4-BE49-F238E27FC236}">
                <a16:creationId xmlns:a16="http://schemas.microsoft.com/office/drawing/2014/main" id="{399CF3A6-0169-443D-A54F-15B7AE09AC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5042" y="4703838"/>
            <a:ext cx="2385382" cy="1789036"/>
          </a:xfrm>
          <a:prstGeom prst="rect">
            <a:avLst/>
          </a:prstGeom>
        </p:spPr>
      </p:pic>
      <p:pic>
        <p:nvPicPr>
          <p:cNvPr id="14" name="Image 13" descr="Une image contenant intérieur, plafond, mur, plancher&#10;&#10;Description générée automatiquement">
            <a:extLst>
              <a:ext uri="{FF2B5EF4-FFF2-40B4-BE49-F238E27FC236}">
                <a16:creationId xmlns:a16="http://schemas.microsoft.com/office/drawing/2014/main" id="{D969B756-119A-48A7-9ED0-2993723A27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04686" y="4703839"/>
            <a:ext cx="2385382" cy="178903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E6E8B1F-C3C6-C894-CEAC-64CEAF74732F}"/>
              </a:ext>
            </a:extLst>
          </p:cNvPr>
          <p:cNvSpPr/>
          <p:nvPr/>
        </p:nvSpPr>
        <p:spPr>
          <a:xfrm>
            <a:off x="7074627" y="5376473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5BA69B-0248-DC93-D4F7-5DB4F47592BE}"/>
              </a:ext>
            </a:extLst>
          </p:cNvPr>
          <p:cNvSpPr/>
          <p:nvPr/>
        </p:nvSpPr>
        <p:spPr>
          <a:xfrm>
            <a:off x="10093714" y="5376473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06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FAB PESEE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606885"/>
            <a:ext cx="563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5 SUPPORTS : 1 VISUEL pour chaque</a:t>
            </a:r>
          </a:p>
          <a:p>
            <a:r>
              <a:rPr lang="fr-FR" dirty="0"/>
              <a:t>Supprimer les logos de l’usine sur les 5 visuels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827852" y="195792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L120xH180 cm - 5 panneaux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3762976" y="1856044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travailler à la française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FD60C5-74B7-EB47-A414-445746332E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467" y="1715124"/>
            <a:ext cx="2637908" cy="179979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48DD523-326D-C244-9046-B14F31F3D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467" y="3659962"/>
            <a:ext cx="2611572" cy="179979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123E471-FAE0-DC4B-B431-0B10BE3E8A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2976" y="2760064"/>
            <a:ext cx="2640418" cy="1799795"/>
          </a:xfrm>
          <a:prstGeom prst="rect">
            <a:avLst/>
          </a:prstGeom>
        </p:spPr>
      </p:pic>
      <p:pic>
        <p:nvPicPr>
          <p:cNvPr id="15" name="Image 14" descr="Une image contenant texte&#10;&#10;Description générée automatiquement">
            <a:extLst>
              <a:ext uri="{FF2B5EF4-FFF2-40B4-BE49-F238E27FC236}">
                <a16:creationId xmlns:a16="http://schemas.microsoft.com/office/drawing/2014/main" id="{C5FF7CD8-0BEB-A64F-9157-FE1A6EC78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0417" y="1715124"/>
            <a:ext cx="1873946" cy="2742576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C7B87A97-5652-854C-92A4-D510AE0077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9613" y="1748376"/>
            <a:ext cx="1851226" cy="2709324"/>
          </a:xfrm>
          <a:prstGeom prst="rect">
            <a:avLst/>
          </a:prstGeom>
        </p:spPr>
      </p:pic>
      <p:pic>
        <p:nvPicPr>
          <p:cNvPr id="5" name="Image 4" descr="Une image contenant texte, plafond, intérieur, table&#10;&#10;Description générée automatiquement">
            <a:extLst>
              <a:ext uri="{FF2B5EF4-FFF2-40B4-BE49-F238E27FC236}">
                <a16:creationId xmlns:a16="http://schemas.microsoft.com/office/drawing/2014/main" id="{B184E8E0-5F34-034A-A9CD-8D3F538827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1424" y="5113835"/>
            <a:ext cx="2190749" cy="1643062"/>
          </a:xfrm>
          <a:prstGeom prst="rect">
            <a:avLst/>
          </a:prstGeom>
        </p:spPr>
      </p:pic>
      <p:pic>
        <p:nvPicPr>
          <p:cNvPr id="8" name="Image 7" descr="Une image contenant plafond, intérieur&#10;&#10;Description générée automatiquement">
            <a:extLst>
              <a:ext uri="{FF2B5EF4-FFF2-40B4-BE49-F238E27FC236}">
                <a16:creationId xmlns:a16="http://schemas.microsoft.com/office/drawing/2014/main" id="{83D3BEA0-540C-774B-9282-043AF54D84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51067" y="5113835"/>
            <a:ext cx="2238976" cy="1679232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8DE41B09-EBC8-0C7C-3352-6E4CB2A00EC5}"/>
              </a:ext>
            </a:extLst>
          </p:cNvPr>
          <p:cNvSpPr txBox="1"/>
          <p:nvPr/>
        </p:nvSpPr>
        <p:spPr>
          <a:xfrm>
            <a:off x="838200" y="5931226"/>
            <a:ext cx="5257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Fixation perçage du mur à confirmer par L’Oréal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F19E56-03CE-20FF-0A8A-55FBCDE5ECE1}"/>
              </a:ext>
            </a:extLst>
          </p:cNvPr>
          <p:cNvSpPr/>
          <p:nvPr/>
        </p:nvSpPr>
        <p:spPr>
          <a:xfrm rot="5400000">
            <a:off x="7085137" y="5903359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19278B-6521-2698-3A44-5AFAD460E6F0}"/>
              </a:ext>
            </a:extLst>
          </p:cNvPr>
          <p:cNvSpPr/>
          <p:nvPr/>
        </p:nvSpPr>
        <p:spPr>
          <a:xfrm rot="5400000">
            <a:off x="7505664" y="5903358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A189ADE-8B4B-AED1-D9C9-4CA33DEC4224}"/>
              </a:ext>
            </a:extLst>
          </p:cNvPr>
          <p:cNvSpPr/>
          <p:nvPr/>
        </p:nvSpPr>
        <p:spPr>
          <a:xfrm rot="5400000">
            <a:off x="7926192" y="5903358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9D59730-8849-02F4-F29D-6E084F10124D}"/>
              </a:ext>
            </a:extLst>
          </p:cNvPr>
          <p:cNvSpPr/>
          <p:nvPr/>
        </p:nvSpPr>
        <p:spPr>
          <a:xfrm rot="5400000">
            <a:off x="9771512" y="5820284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FA0F350-64DE-6DFD-CFA1-0EDC30A2EC13}"/>
              </a:ext>
            </a:extLst>
          </p:cNvPr>
          <p:cNvSpPr/>
          <p:nvPr/>
        </p:nvSpPr>
        <p:spPr>
          <a:xfrm rot="5400000">
            <a:off x="10244682" y="5842509"/>
            <a:ext cx="473629" cy="22188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79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FAB ENTREE ATEX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566241"/>
            <a:ext cx="56396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1 VISUEL</a:t>
            </a:r>
          </a:p>
          <a:p>
            <a:endParaRPr lang="fr-FR" dirty="0"/>
          </a:p>
          <a:p>
            <a:r>
              <a:rPr lang="fr-FR" dirty="0">
                <a:highlight>
                  <a:srgbClr val="FFFF00"/>
                </a:highlight>
              </a:rPr>
              <a:t>Fixation sur portillon – ne coller qu’un adhésif, l’autre</a:t>
            </a:r>
          </a:p>
          <a:p>
            <a:r>
              <a:rPr lang="fr-FR" dirty="0">
                <a:highlight>
                  <a:srgbClr val="FFFF00"/>
                </a:highlight>
              </a:rPr>
              <a:t>est à remettre à Tamara</a:t>
            </a:r>
          </a:p>
          <a:p>
            <a:r>
              <a:rPr lang="fr-FR" dirty="0"/>
              <a:t>Adhésif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901424" y="237824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L21xH29,7 - 2 adhésifs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48DD523-326D-C244-9046-B14F31F3D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080" y="1978307"/>
            <a:ext cx="4425320" cy="3049760"/>
          </a:xfrm>
          <a:prstGeom prst="rect">
            <a:avLst/>
          </a:prstGeom>
        </p:spPr>
      </p:pic>
      <p:pic>
        <p:nvPicPr>
          <p:cNvPr id="5" name="Image 4" descr="Une image contenant texte, plancher, intérieur, jaune&#10;&#10;Description générée automatiquement">
            <a:extLst>
              <a:ext uri="{FF2B5EF4-FFF2-40B4-BE49-F238E27FC236}">
                <a16:creationId xmlns:a16="http://schemas.microsoft.com/office/drawing/2014/main" id="{42791496-BC6E-A14A-B32C-994EB6F89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8703" y="2247254"/>
            <a:ext cx="2705100" cy="36068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2059E9-3EBA-D4B0-93CC-1B7188235292}"/>
              </a:ext>
            </a:extLst>
          </p:cNvPr>
          <p:cNvSpPr txBox="1"/>
          <p:nvPr/>
        </p:nvSpPr>
        <p:spPr>
          <a:xfrm>
            <a:off x="1856981" y="5315686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49E4A8-2A3E-EE0C-7631-FC2029AE7345}"/>
              </a:ext>
            </a:extLst>
          </p:cNvPr>
          <p:cNvSpPr/>
          <p:nvPr/>
        </p:nvSpPr>
        <p:spPr>
          <a:xfrm rot="5400000">
            <a:off x="9745263" y="3281405"/>
            <a:ext cx="336333" cy="2899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891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FAB MÉLANGEURS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706065"/>
            <a:ext cx="5639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SUPPORT : 5 VISUELS</a:t>
            </a:r>
          </a:p>
          <a:p>
            <a:r>
              <a:rPr lang="fr-FR" dirty="0"/>
              <a:t>Supprimer les logos de l’usine sur les 5 visuels</a:t>
            </a:r>
          </a:p>
          <a:p>
            <a:r>
              <a:rPr lang="fr-FR" dirty="0"/>
              <a:t>Fixation sur mur en béton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890914" y="365125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L360 x H120 cm - 1 panneau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3762976" y="2122100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travailler à la française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FD60C5-74B7-EB47-A414-445746332E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467" y="1981180"/>
            <a:ext cx="2637908" cy="179979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48DD523-326D-C244-9046-B14F31F3D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467" y="3926018"/>
            <a:ext cx="2611572" cy="179979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123E471-FAE0-DC4B-B431-0B10BE3E8A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2976" y="3026120"/>
            <a:ext cx="2640418" cy="1799795"/>
          </a:xfrm>
          <a:prstGeom prst="rect">
            <a:avLst/>
          </a:prstGeom>
        </p:spPr>
      </p:pic>
      <p:pic>
        <p:nvPicPr>
          <p:cNvPr id="15" name="Image 14" descr="Une image contenant texte&#10;&#10;Description générée automatiquement">
            <a:extLst>
              <a:ext uri="{FF2B5EF4-FFF2-40B4-BE49-F238E27FC236}">
                <a16:creationId xmlns:a16="http://schemas.microsoft.com/office/drawing/2014/main" id="{C5FF7CD8-0BEB-A64F-9157-FE1A6EC78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3177" y="2366705"/>
            <a:ext cx="1680328" cy="245921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C7B87A97-5652-854C-92A4-D510AE0077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0189" y="2399957"/>
            <a:ext cx="1657608" cy="2425958"/>
          </a:xfrm>
          <a:prstGeom prst="rect">
            <a:avLst/>
          </a:prstGeom>
        </p:spPr>
      </p:pic>
      <p:pic>
        <p:nvPicPr>
          <p:cNvPr id="14" name="Image 13" descr="Une image contenant intérieur, vide&#10;&#10;Description générée automatiquement">
            <a:extLst>
              <a:ext uri="{FF2B5EF4-FFF2-40B4-BE49-F238E27FC236}">
                <a16:creationId xmlns:a16="http://schemas.microsoft.com/office/drawing/2014/main" id="{AC0C8708-F69B-1245-B131-1EE1C9A6D8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46356" y="4453355"/>
            <a:ext cx="1844409" cy="2303492"/>
          </a:xfrm>
          <a:prstGeom prst="rect">
            <a:avLst/>
          </a:prstGeom>
        </p:spPr>
      </p:pic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BA19B092-C190-7E4D-B614-D588BBB5BAB0}"/>
              </a:ext>
            </a:extLst>
          </p:cNvPr>
          <p:cNvCxnSpPr>
            <a:cxnSpLocks/>
          </p:cNvCxnSpPr>
          <p:nvPr/>
        </p:nvCxnSpPr>
        <p:spPr>
          <a:xfrm>
            <a:off x="10930647" y="5515314"/>
            <a:ext cx="69379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9439F13A-BF23-D703-D569-811B01B61B36}"/>
              </a:ext>
            </a:extLst>
          </p:cNvPr>
          <p:cNvSpPr/>
          <p:nvPr/>
        </p:nvSpPr>
        <p:spPr>
          <a:xfrm rot="5400000">
            <a:off x="11159136" y="5141847"/>
            <a:ext cx="236816" cy="6777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826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FAB CLASSIQUE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34BCE3E-7005-FE4E-AB0D-76B84B04F4CE}"/>
              </a:ext>
            </a:extLst>
          </p:cNvPr>
          <p:cNvSpPr txBox="1"/>
          <p:nvPr/>
        </p:nvSpPr>
        <p:spPr>
          <a:xfrm>
            <a:off x="6901424" y="708115"/>
            <a:ext cx="563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VISUEL par panneau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9BCA5D-030B-9941-AC86-131A0C6B34F6}"/>
              </a:ext>
            </a:extLst>
          </p:cNvPr>
          <p:cNvSpPr txBox="1"/>
          <p:nvPr/>
        </p:nvSpPr>
        <p:spPr>
          <a:xfrm>
            <a:off x="6901424" y="338783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L100xH200 cm - 2 panneaux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4560518" y="2145450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travailler à la française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FD60C5-74B7-EB47-A414-445746332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6505" y="2004530"/>
            <a:ext cx="2637908" cy="179979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C7B87A97-5652-854C-92A4-D510AE0077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7968" y="1920447"/>
            <a:ext cx="1846582" cy="270252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CEAA9BA-BBE4-4690-A4FF-6FBE3089B3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0610" y="2630581"/>
            <a:ext cx="2916477" cy="388863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B8D337B-9A71-4475-A839-8452FB36BE22}"/>
              </a:ext>
            </a:extLst>
          </p:cNvPr>
          <p:cNvSpPr/>
          <p:nvPr/>
        </p:nvSpPr>
        <p:spPr>
          <a:xfrm>
            <a:off x="5154543" y="3914414"/>
            <a:ext cx="443894" cy="5499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53E9AF-5A5C-4B3A-9A32-D58133B339FB}"/>
              </a:ext>
            </a:extLst>
          </p:cNvPr>
          <p:cNvSpPr/>
          <p:nvPr/>
        </p:nvSpPr>
        <p:spPr>
          <a:xfrm>
            <a:off x="6117020" y="3914413"/>
            <a:ext cx="443894" cy="5499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275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8558BD60-F395-42CE-8D8B-2644E08EB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350" y="2828443"/>
            <a:ext cx="2748324" cy="3664432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7D21E59B-6B94-EF4B-8F43-3755387D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PANNEAU FAB CLASSIQUE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FA0B540E-0EBC-A048-ABB0-802ADACB8D0D}"/>
              </a:ext>
            </a:extLst>
          </p:cNvPr>
          <p:cNvSpPr txBox="1"/>
          <p:nvPr/>
        </p:nvSpPr>
        <p:spPr>
          <a:xfrm>
            <a:off x="658902" y="2147864"/>
            <a:ext cx="283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travailler à la française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B8D337B-9A71-4475-A839-8452FB36BE22}"/>
              </a:ext>
            </a:extLst>
          </p:cNvPr>
          <p:cNvSpPr/>
          <p:nvPr/>
        </p:nvSpPr>
        <p:spPr>
          <a:xfrm>
            <a:off x="5032269" y="3429000"/>
            <a:ext cx="610581" cy="87656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53E9AF-5A5C-4B3A-9A32-D58133B339FB}"/>
              </a:ext>
            </a:extLst>
          </p:cNvPr>
          <p:cNvSpPr/>
          <p:nvPr/>
        </p:nvSpPr>
        <p:spPr>
          <a:xfrm>
            <a:off x="6254684" y="3429000"/>
            <a:ext cx="610581" cy="87656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959BA775-4DE9-46AE-9A49-2A95B4D403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098" y="2723588"/>
            <a:ext cx="3121127" cy="2127462"/>
          </a:xfrm>
          <a:prstGeom prst="rect">
            <a:avLst/>
          </a:prstGeom>
        </p:spPr>
      </p:pic>
      <p:pic>
        <p:nvPicPr>
          <p:cNvPr id="13" name="Image 12" descr="Une image contenant texte&#10;&#10;Description générée automatiquement">
            <a:extLst>
              <a:ext uri="{FF2B5EF4-FFF2-40B4-BE49-F238E27FC236}">
                <a16:creationId xmlns:a16="http://schemas.microsoft.com/office/drawing/2014/main" id="{D6154F2A-6788-4A67-A4FD-C6AE3C4811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5777" y="2723588"/>
            <a:ext cx="1680328" cy="245921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23258AAF-7BD2-638B-918F-C408C0CE795C}"/>
              </a:ext>
            </a:extLst>
          </p:cNvPr>
          <p:cNvSpPr txBox="1"/>
          <p:nvPr/>
        </p:nvSpPr>
        <p:spPr>
          <a:xfrm>
            <a:off x="6901424" y="708115"/>
            <a:ext cx="563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 VISUEL par panneau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557CEDB9-2802-0A12-A07E-9158607F36B6}"/>
              </a:ext>
            </a:extLst>
          </p:cNvPr>
          <p:cNvSpPr txBox="1"/>
          <p:nvPr/>
        </p:nvSpPr>
        <p:spPr>
          <a:xfrm>
            <a:off x="6901424" y="338783"/>
            <a:ext cx="595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highlight>
                  <a:srgbClr val="FFFF00"/>
                </a:highlight>
              </a:rPr>
              <a:t>FORMAT : L100xH200 cm - 2 panneaux</a:t>
            </a:r>
          </a:p>
        </p:txBody>
      </p:sp>
    </p:spTree>
    <p:extLst>
      <p:ext uri="{BB962C8B-B14F-4D97-AF65-F5344CB8AC3E}">
        <p14:creationId xmlns:p14="http://schemas.microsoft.com/office/powerpoint/2010/main" val="38529557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757</Words>
  <Application>Microsoft Macintosh PowerPoint</Application>
  <PresentationFormat>Grand écran</PresentationFormat>
  <Paragraphs>139</Paragraphs>
  <Slides>19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Arial</vt:lpstr>
      <vt:lpstr>Calibri</vt:lpstr>
      <vt:lpstr>Calibri Light</vt:lpstr>
      <vt:lpstr>Thème Office</vt:lpstr>
      <vt:lpstr>PC SECURITE</vt:lpstr>
      <vt:lpstr>PC SECURITE</vt:lpstr>
      <vt:lpstr>ADMININSTRATIF / BUREAU</vt:lpstr>
      <vt:lpstr>HALL ACCUEIL</vt:lpstr>
      <vt:lpstr>PANNEAU UP RAL</vt:lpstr>
      <vt:lpstr>PANNEAU UP GLOSS</vt:lpstr>
      <vt:lpstr>PANNEAU UP SOINS</vt:lpstr>
      <vt:lpstr>PANNEAU UP FDT</vt:lpstr>
      <vt:lpstr>PANNEAU UP VAO</vt:lpstr>
      <vt:lpstr>PANNEAU TECH </vt:lpstr>
      <vt:lpstr>PANNEAU TECH (suite)</vt:lpstr>
      <vt:lpstr>PANNEAU TECH LABO AC / PF</vt:lpstr>
      <vt:lpstr>PANNEAU TECH LABO MP / JUS</vt:lpstr>
      <vt:lpstr>PANNEAU TECH LABO MP / JUS</vt:lpstr>
      <vt:lpstr>PANNEAU FAB PESEE</vt:lpstr>
      <vt:lpstr>PANNEAU FAB ENTREE ATEX</vt:lpstr>
      <vt:lpstr>PANNEAU FAB MÉLANGEURS</vt:lpstr>
      <vt:lpstr>PANNEAU FAB CLASSIQUE</vt:lpstr>
      <vt:lpstr>PANNEAU FAB CLASSIQUE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ATMEDIA COMMUNICATION</dc:creator>
  <cp:lastModifiedBy>ATMEDIA COMMUNICATION</cp:lastModifiedBy>
  <cp:revision>43</cp:revision>
  <dcterms:created xsi:type="dcterms:W3CDTF">2022-01-13T15:39:27Z</dcterms:created>
  <dcterms:modified xsi:type="dcterms:W3CDTF">2022-05-04T08:08:33Z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3b7177-c66c-4b22-a350-7ee86f9a1e74_Enabled">
    <vt:lpwstr>true</vt:lpwstr>
  </property>
  <property fmtid="{D5CDD505-2E9C-101B-9397-08002B2CF9AE}" pid="3" name="MSIP_Label_f43b7177-c66c-4b22-a350-7ee86f9a1e74_SetDate">
    <vt:lpwstr>2022-01-26T18:51:46Z</vt:lpwstr>
  </property>
  <property fmtid="{D5CDD505-2E9C-101B-9397-08002B2CF9AE}" pid="4" name="MSIP_Label_f43b7177-c66c-4b22-a350-7ee86f9a1e74_Method">
    <vt:lpwstr>Standard</vt:lpwstr>
  </property>
  <property fmtid="{D5CDD505-2E9C-101B-9397-08002B2CF9AE}" pid="5" name="MSIP_Label_f43b7177-c66c-4b22-a350-7ee86f9a1e74_Name">
    <vt:lpwstr>C1_Internal use</vt:lpwstr>
  </property>
  <property fmtid="{D5CDD505-2E9C-101B-9397-08002B2CF9AE}" pid="6" name="MSIP_Label_f43b7177-c66c-4b22-a350-7ee86f9a1e74_SiteId">
    <vt:lpwstr>e4e1abd9-eac7-4a71-ab52-da5c998aa7ba</vt:lpwstr>
  </property>
  <property fmtid="{D5CDD505-2E9C-101B-9397-08002B2CF9AE}" pid="7" name="MSIP_Label_f43b7177-c66c-4b22-a350-7ee86f9a1e74_ActionId">
    <vt:lpwstr>f6cb18e0-672c-4cd9-9198-7d041afe24ac</vt:lpwstr>
  </property>
  <property fmtid="{D5CDD505-2E9C-101B-9397-08002B2CF9AE}" pid="8" name="MSIP_Label_f43b7177-c66c-4b22-a350-7ee86f9a1e74_ContentBits">
    <vt:lpwstr>2</vt:lpwstr>
  </property>
</Properties>
</file>